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6858000" cy="9144000"/>
  <p:embeddedFontLst>
    <p:embeddedFont>
      <p:font typeface="Belgrano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Hagrid" panose="020B0604020202020204" charset="0"/>
      <p:regular r:id="rId13"/>
    </p:embeddedFont>
    <p:embeddedFont>
      <p:font typeface="Hagrid Light" panose="020B0604020202020204" charset="0"/>
      <p:regular r:id="rId14"/>
    </p:embeddedFont>
    <p:embeddedFont>
      <p:font typeface="Hagrid Medium" panose="020B0604020202020204" charset="0"/>
      <p:regular r:id="rId15"/>
    </p:embeddedFont>
    <p:embeddedFont>
      <p:font typeface="Hagrid Text" panose="020B0604020202020204" charset="0"/>
      <p:regular r:id="rId16"/>
    </p:embeddedFont>
    <p:embeddedFont>
      <p:font typeface="Hagrid Text Bold" panose="020B0604020202020204" charset="0"/>
      <p:regular r:id="rId17"/>
    </p:embeddedFont>
    <p:embeddedFont>
      <p:font typeface="Hammersmith One" panose="02010703030501060504" pitchFamily="2" charset="0"/>
      <p:regular r:id="rId18"/>
    </p:embeddedFont>
    <p:embeddedFont>
      <p:font typeface="Playfair Display Bold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7.svg"/><Relationship Id="rId5" Type="http://schemas.openxmlformats.org/officeDocument/2006/relationships/image" Target="../media/image53.sv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-62238" y="376996"/>
            <a:ext cx="18288000" cy="9634238"/>
          </a:xfrm>
          <a:custGeom>
            <a:avLst/>
            <a:gdLst/>
            <a:ahLst/>
            <a:cxnLst/>
            <a:rect l="l" t="t" r="r" b="b"/>
            <a:pathLst>
              <a:path w="18288000" h="9634238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t="-28300" b="-32032"/>
            </a:stretch>
          </a:blipFill>
        </p:spPr>
      </p:sp>
      <p:sp>
        <p:nvSpPr>
          <p:cNvPr id="3" name="Freeform 3"/>
          <p:cNvSpPr/>
          <p:nvPr/>
        </p:nvSpPr>
        <p:spPr>
          <a:xfrm rot="-2559952">
            <a:off x="17082039" y="8413448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326381"/>
            <a:ext cx="18288000" cy="9634238"/>
          </a:xfrm>
          <a:custGeom>
            <a:avLst/>
            <a:gdLst/>
            <a:ahLst/>
            <a:cxnLst/>
            <a:rect l="l" t="t" r="r" b="b"/>
            <a:pathLst>
              <a:path w="18288000" h="9634238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1133">
            <a:off x="7420238" y="8068835"/>
            <a:ext cx="3525205" cy="962766"/>
          </a:xfrm>
          <a:custGeom>
            <a:avLst/>
            <a:gdLst/>
            <a:ahLst/>
            <a:cxnLst/>
            <a:rect l="l" t="t" r="r" b="b"/>
            <a:pathLst>
              <a:path w="3525205" h="962766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8272948"/>
            <a:ext cx="18288000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 dirty="0">
                <a:solidFill>
                  <a:srgbClr val="000000"/>
                </a:solidFill>
                <a:latin typeface="Belgrano"/>
              </a:rPr>
              <a:t>SPRINT 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17338"/>
            <a:ext cx="16794515" cy="75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Bold Italics"/>
              </a:rPr>
              <a:t>Aprendizagem por Projeto Integrado</a:t>
            </a:r>
          </a:p>
        </p:txBody>
      </p:sp>
      <p:sp>
        <p:nvSpPr>
          <p:cNvPr id="8" name="Freeform 8"/>
          <p:cNvSpPr/>
          <p:nvPr/>
        </p:nvSpPr>
        <p:spPr>
          <a:xfrm>
            <a:off x="3155788" y="2751168"/>
            <a:ext cx="672733" cy="302730"/>
          </a:xfrm>
          <a:custGeom>
            <a:avLst/>
            <a:gdLst/>
            <a:ahLst/>
            <a:cxnLst/>
            <a:rect l="l" t="t" r="r" b="b"/>
            <a:pathLst>
              <a:path w="672733" h="302730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085757">
            <a:off x="3470627" y="2448689"/>
            <a:ext cx="627640" cy="282438"/>
          </a:xfrm>
          <a:custGeom>
            <a:avLst/>
            <a:gdLst/>
            <a:ahLst/>
            <a:cxnLst/>
            <a:rect l="l" t="t" r="r" b="b"/>
            <a:pathLst>
              <a:path w="627640" h="282438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656215">
            <a:off x="3089993" y="3074394"/>
            <a:ext cx="733479" cy="330065"/>
          </a:xfrm>
          <a:custGeom>
            <a:avLst/>
            <a:gdLst/>
            <a:ahLst/>
            <a:cxnLst/>
            <a:rect l="l" t="t" r="r" b="b"/>
            <a:pathLst>
              <a:path w="733479" h="330065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637155">
            <a:off x="3256972" y="3347665"/>
            <a:ext cx="638558" cy="287351"/>
          </a:xfrm>
          <a:custGeom>
            <a:avLst/>
            <a:gdLst/>
            <a:ahLst/>
            <a:cxnLst/>
            <a:rect l="l" t="t" r="r" b="b"/>
            <a:pathLst>
              <a:path w="638558" h="287351">
                <a:moveTo>
                  <a:pt x="0" y="0"/>
                </a:moveTo>
                <a:lnTo>
                  <a:pt x="638557" y="0"/>
                </a:lnTo>
                <a:lnTo>
                  <a:pt x="638557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090993" y="8982341"/>
            <a:ext cx="877796" cy="1028892"/>
          </a:xfrm>
          <a:custGeom>
            <a:avLst/>
            <a:gdLst/>
            <a:ahLst/>
            <a:cxnLst/>
            <a:rect l="l" t="t" r="r" b="b"/>
            <a:pathLst>
              <a:path w="877796" h="1028892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8296982"/>
            <a:ext cx="1371303" cy="1990018"/>
          </a:xfrm>
          <a:custGeom>
            <a:avLst/>
            <a:gdLst/>
            <a:ahLst/>
            <a:cxnLst/>
            <a:rect l="l" t="t" r="r" b="b"/>
            <a:pathLst>
              <a:path w="1371303" h="1990018">
                <a:moveTo>
                  <a:pt x="0" y="0"/>
                </a:moveTo>
                <a:lnTo>
                  <a:pt x="1371303" y="0"/>
                </a:lnTo>
                <a:lnTo>
                  <a:pt x="1371303" y="1990018"/>
                </a:lnTo>
                <a:lnTo>
                  <a:pt x="0" y="19900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770218">
            <a:off x="-34943" y="8454402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504557">
            <a:off x="-130093" y="-166921"/>
            <a:ext cx="1665222" cy="2261413"/>
          </a:xfrm>
          <a:custGeom>
            <a:avLst/>
            <a:gdLst/>
            <a:ahLst/>
            <a:cxnLst/>
            <a:rect l="l" t="t" r="r" b="b"/>
            <a:pathLst>
              <a:path w="1665222" h="2261413">
                <a:moveTo>
                  <a:pt x="0" y="0"/>
                </a:moveTo>
                <a:lnTo>
                  <a:pt x="1665222" y="0"/>
                </a:lnTo>
                <a:lnTo>
                  <a:pt x="1665222" y="2261413"/>
                </a:lnTo>
                <a:lnTo>
                  <a:pt x="0" y="22614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7844204">
            <a:off x="98574" y="-232034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815714">
            <a:off x="16284300" y="-496456"/>
            <a:ext cx="2088335" cy="2423173"/>
          </a:xfrm>
          <a:custGeom>
            <a:avLst/>
            <a:gdLst/>
            <a:ahLst/>
            <a:cxnLst/>
            <a:rect l="l" t="t" r="r" b="b"/>
            <a:pathLst>
              <a:path w="2088335" h="2423173">
                <a:moveTo>
                  <a:pt x="0" y="0"/>
                </a:moveTo>
                <a:lnTo>
                  <a:pt x="2088335" y="0"/>
                </a:lnTo>
                <a:lnTo>
                  <a:pt x="2088335" y="2423174"/>
                </a:lnTo>
                <a:lnTo>
                  <a:pt x="0" y="24231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8943963">
            <a:off x="16991822" y="-232034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0" y="0"/>
                </a:lnTo>
                <a:lnTo>
                  <a:pt x="1313150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0" y="4879022"/>
            <a:ext cx="18225762" cy="129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13800" spc="1059" dirty="0">
                <a:solidFill>
                  <a:srgbClr val="000000"/>
                </a:solidFill>
                <a:latin typeface="Hammersmith One"/>
              </a:rPr>
              <a:t>Gerdau</a:t>
            </a:r>
            <a:endParaRPr lang="en-US" sz="7408" spc="1059" dirty="0">
              <a:solidFill>
                <a:srgbClr val="000000"/>
              </a:solidFill>
              <a:latin typeface="Hammersmith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6676" y="1777130"/>
            <a:ext cx="8631759" cy="1765759"/>
          </a:xfrm>
          <a:custGeom>
            <a:avLst/>
            <a:gdLst/>
            <a:ahLst/>
            <a:cxnLst/>
            <a:rect l="l" t="t" r="r" b="b"/>
            <a:pathLst>
              <a:path w="8631759" h="1765759">
                <a:moveTo>
                  <a:pt x="0" y="0"/>
                </a:moveTo>
                <a:lnTo>
                  <a:pt x="8631760" y="0"/>
                </a:lnTo>
                <a:lnTo>
                  <a:pt x="8631760" y="1765760"/>
                </a:lnTo>
                <a:lnTo>
                  <a:pt x="0" y="1765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13647" y="5260669"/>
            <a:ext cx="2701120" cy="5035946"/>
            <a:chOff x="0" y="0"/>
            <a:chExt cx="711406" cy="13263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1406" cy="1326340"/>
            </a:xfrm>
            <a:custGeom>
              <a:avLst/>
              <a:gdLst/>
              <a:ahLst/>
              <a:cxnLst/>
              <a:rect l="l" t="t" r="r" b="b"/>
              <a:pathLst>
                <a:path w="711406" h="1326340">
                  <a:moveTo>
                    <a:pt x="0" y="0"/>
                  </a:moveTo>
                  <a:lnTo>
                    <a:pt x="711406" y="0"/>
                  </a:lnTo>
                  <a:lnTo>
                    <a:pt x="711406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D2E8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33816" y="5251054"/>
            <a:ext cx="12854184" cy="5035946"/>
            <a:chOff x="0" y="0"/>
            <a:chExt cx="3385464" cy="1326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85464" cy="1326340"/>
            </a:xfrm>
            <a:custGeom>
              <a:avLst/>
              <a:gdLst/>
              <a:ahLst/>
              <a:cxnLst/>
              <a:rect l="l" t="t" r="r" b="b"/>
              <a:pathLst>
                <a:path w="3385464" h="1326340">
                  <a:moveTo>
                    <a:pt x="0" y="0"/>
                  </a:moveTo>
                  <a:lnTo>
                    <a:pt x="3385464" y="0"/>
                  </a:lnTo>
                  <a:lnTo>
                    <a:pt x="3385464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294F87">
                <a:alpha val="5882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254967" y="6418433"/>
            <a:ext cx="2427999" cy="2418515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1183" r="223" b="-36553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641819" y="6418433"/>
            <a:ext cx="2470273" cy="2460624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6597" r="-6597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85" y="5251054"/>
            <a:ext cx="2682347" cy="5035946"/>
            <a:chOff x="0" y="0"/>
            <a:chExt cx="706462" cy="13263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6462" cy="1326340"/>
            </a:xfrm>
            <a:custGeom>
              <a:avLst/>
              <a:gdLst/>
              <a:ahLst/>
              <a:cxnLst/>
              <a:rect l="l" t="t" r="r" b="b"/>
              <a:pathLst>
                <a:path w="706462" h="1326340">
                  <a:moveTo>
                    <a:pt x="0" y="0"/>
                  </a:moveTo>
                  <a:lnTo>
                    <a:pt x="706462" y="0"/>
                  </a:lnTo>
                  <a:lnTo>
                    <a:pt x="706462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1673E6">
                <a:alpha val="9098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6880" y="6418433"/>
            <a:ext cx="2527159" cy="2517287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560" r="-894" b="-56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038038" y="6418433"/>
            <a:ext cx="2460905" cy="2451292"/>
            <a:chOff x="0" y="0"/>
            <a:chExt cx="6502400" cy="6477000"/>
          </a:xfrm>
        </p:grpSpPr>
        <p:sp>
          <p:nvSpPr>
            <p:cNvPr id="22" name="Freeform 2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833" r="223" b="-16833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5433816" y="6418433"/>
            <a:ext cx="2461347" cy="2451732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2943" r="-4292" b="-1590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2832051" y="6393391"/>
            <a:ext cx="2461347" cy="245173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8270" r="223" b="-59505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86880" y="301081"/>
            <a:ext cx="18069677" cy="115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7"/>
              </a:lnSpc>
            </a:pPr>
            <a:r>
              <a:rPr lang="en-US" sz="8334" spc="1191">
                <a:solidFill>
                  <a:srgbClr val="000000"/>
                </a:solidFill>
                <a:latin typeface="Hammersmith One"/>
              </a:rPr>
              <a:t>EQUIPE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0" y="4029854"/>
            <a:ext cx="18288000" cy="72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8"/>
              </a:lnSpc>
            </a:pPr>
            <a:r>
              <a:rPr lang="en-US" sz="4981" spc="712">
                <a:solidFill>
                  <a:srgbClr val="000000"/>
                </a:solidFill>
                <a:latin typeface="Belgrano"/>
              </a:rPr>
              <a:t>INTEGRANTES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5825841" y="6418433"/>
            <a:ext cx="2391943" cy="2382600"/>
            <a:chOff x="0" y="0"/>
            <a:chExt cx="6502400" cy="6477000"/>
          </a:xfrm>
        </p:grpSpPr>
        <p:sp>
          <p:nvSpPr>
            <p:cNvPr id="33" name="Freeform 3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5247" r="223" b="-72528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36471" y="8985726"/>
            <a:ext cx="2655162" cy="111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MASTER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71191" y="9090768"/>
            <a:ext cx="2643575" cy="93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PRODUCT</a:t>
            </a:r>
          </a:p>
          <a:p>
            <a:pPr algn="ctr">
              <a:lnSpc>
                <a:spcPts val="3699"/>
              </a:lnSpc>
              <a:spcBef>
                <a:spcPct val="0"/>
              </a:spcBef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OWNER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643722" y="9242952"/>
            <a:ext cx="7104215" cy="77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1"/>
              </a:lnSpc>
              <a:spcBef>
                <a:spcPct val="0"/>
              </a:spcBef>
            </a:pPr>
            <a:r>
              <a:rPr lang="en-US" sz="5308" spc="759">
                <a:solidFill>
                  <a:srgbClr val="FFFFFF"/>
                </a:solidFill>
                <a:latin typeface="Belgrano"/>
              </a:rPr>
              <a:t>SCRUM TEAM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7528" y="5605864"/>
            <a:ext cx="1925862" cy="59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ANDRÉ ANTUNES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077499" y="5606082"/>
            <a:ext cx="1888629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VITOR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FERNANDO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090534" y="5605864"/>
            <a:ext cx="1147911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JOÃO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PEDRO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370015" y="5605864"/>
            <a:ext cx="176167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 dirty="0">
                <a:solidFill>
                  <a:srgbClr val="FFFFFF"/>
                </a:solidFill>
                <a:latin typeface="Belgrano"/>
              </a:rPr>
              <a:t>DANIELLE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 dirty="0">
                <a:solidFill>
                  <a:srgbClr val="FFFFFF"/>
                </a:solidFill>
                <a:latin typeface="Belgrano"/>
              </a:rPr>
              <a:t>VIEIRA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871017" y="5605864"/>
            <a:ext cx="2443922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000000"/>
                </a:solidFill>
                <a:latin typeface="Belgrano"/>
              </a:rPr>
              <a:t> DÉBORA VALENTE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68398" y="5606082"/>
            <a:ext cx="1585020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GABRIEL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MOREIRA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588127" y="5606082"/>
            <a:ext cx="1761679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RONILSON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GOULART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8796"/>
            <a:ext cx="9677469" cy="5197898"/>
            <a:chOff x="0" y="0"/>
            <a:chExt cx="2548798" cy="1368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8798" cy="1368994"/>
            </a:xfrm>
            <a:custGeom>
              <a:avLst/>
              <a:gdLst/>
              <a:ahLst/>
              <a:cxnLst/>
              <a:rect l="l" t="t" r="r" b="b"/>
              <a:pathLst>
                <a:path w="2548798" h="1368994">
                  <a:moveTo>
                    <a:pt x="0" y="0"/>
                  </a:moveTo>
                  <a:lnTo>
                    <a:pt x="2548798" y="0"/>
                  </a:lnTo>
                  <a:lnTo>
                    <a:pt x="2548798" y="1368994"/>
                  </a:lnTo>
                  <a:lnTo>
                    <a:pt x="0" y="1368994"/>
                  </a:lnTo>
                  <a:close/>
                </a:path>
              </a:pathLst>
            </a:custGeom>
            <a:solidFill>
              <a:srgbClr val="2F8BE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3387" y="1056513"/>
            <a:ext cx="8841781" cy="297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4"/>
              </a:lnSpc>
            </a:pPr>
            <a:endParaRPr/>
          </a:p>
          <a:p>
            <a:pPr>
              <a:lnSpc>
                <a:spcPts val="2964"/>
              </a:lnSpc>
            </a:pPr>
            <a:r>
              <a:rPr lang="en-US" sz="2600" spc="371">
                <a:solidFill>
                  <a:srgbClr val="000000"/>
                </a:solidFill>
                <a:latin typeface="Belgrano"/>
              </a:rPr>
              <a:t>“A NOSSA MISSÃO É FORNECER SOLUÇÕES DE CONSULTORIA EMPRESARIAL DE ALTA QUALIDADE, AJUDANDO OS NOSSOS CLIENTES A ALCANÇAR O SUCESSO E O CRESCIMENTO SUSTENTÁVEL NOS SEUS NEGÓCIOS.”</a:t>
            </a:r>
          </a:p>
          <a:p>
            <a:pPr>
              <a:lnSpc>
                <a:spcPts val="2964"/>
              </a:lnSpc>
              <a:spcBef>
                <a:spcPct val="0"/>
              </a:spcBef>
            </a:pPr>
            <a:endParaRPr lang="en-US" sz="2600" spc="371">
              <a:solidFill>
                <a:srgbClr val="000000"/>
              </a:solidFill>
              <a:latin typeface="Belgrano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5089102"/>
            <a:ext cx="9677469" cy="5197898"/>
            <a:chOff x="0" y="0"/>
            <a:chExt cx="2548798" cy="1368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48798" cy="1368994"/>
            </a:xfrm>
            <a:custGeom>
              <a:avLst/>
              <a:gdLst/>
              <a:ahLst/>
              <a:cxnLst/>
              <a:rect l="l" t="t" r="r" b="b"/>
              <a:pathLst>
                <a:path w="2548798" h="1368994">
                  <a:moveTo>
                    <a:pt x="0" y="0"/>
                  </a:moveTo>
                  <a:lnTo>
                    <a:pt x="2548798" y="0"/>
                  </a:lnTo>
                  <a:lnTo>
                    <a:pt x="2548798" y="1368994"/>
                  </a:lnTo>
                  <a:lnTo>
                    <a:pt x="0" y="1368994"/>
                  </a:lnTo>
                  <a:close/>
                </a:path>
              </a:pathLst>
            </a:custGeom>
            <a:solidFill>
              <a:srgbClr val="0C2B4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2521" y="6233655"/>
            <a:ext cx="8243514" cy="371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3"/>
              </a:lnSpc>
            </a:pPr>
            <a:r>
              <a:rPr lang="en-US" sz="2599" spc="371">
                <a:solidFill>
                  <a:srgbClr val="FFFFFF"/>
                </a:solidFill>
                <a:latin typeface="Belgrano"/>
              </a:rPr>
              <a:t>“Ser reconhecido como um parceiro de confiança e líder na indústria de consultoria empresarial, criando um impacto positivo nas empresas em todo o mundo. Almejamos ser uma referência em inovação, excelência e compromisso com os nossos clientes.”</a:t>
            </a:r>
          </a:p>
          <a:p>
            <a:pPr>
              <a:lnSpc>
                <a:spcPts val="2963"/>
              </a:lnSpc>
              <a:spcBef>
                <a:spcPct val="0"/>
              </a:spcBef>
            </a:pPr>
            <a:endParaRPr lang="en-US" sz="2599" spc="371">
              <a:solidFill>
                <a:srgbClr val="FFFFFF"/>
              </a:solidFill>
              <a:latin typeface="Belgran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379539" y="2214423"/>
            <a:ext cx="249605" cy="292570"/>
          </a:xfrm>
          <a:custGeom>
            <a:avLst/>
            <a:gdLst/>
            <a:ahLst/>
            <a:cxnLst/>
            <a:rect l="l" t="t" r="r" b="b"/>
            <a:pathLst>
              <a:path w="249605" h="292570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480337"/>
            <a:ext cx="9677469" cy="54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933" spc="562">
                <a:solidFill>
                  <a:srgbClr val="000000"/>
                </a:solidFill>
                <a:latin typeface="Hammersmith One"/>
              </a:rPr>
              <a:t>MISSÃO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5425761"/>
            <a:ext cx="9677469" cy="550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933" spc="562">
                <a:solidFill>
                  <a:srgbClr val="FFFFFF"/>
                </a:solidFill>
                <a:latin typeface="Hammersmith One"/>
              </a:rPr>
              <a:t>VISÃO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77469" y="480337"/>
            <a:ext cx="8610531" cy="54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933" spc="562">
                <a:solidFill>
                  <a:srgbClr val="000000"/>
                </a:solidFill>
                <a:latin typeface="Hammersmith One"/>
              </a:rPr>
              <a:t>PRINCÍPIOS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60661" y="2134585"/>
            <a:ext cx="8841781" cy="46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EXCELÊNCIA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379539" y="3864922"/>
            <a:ext cx="249605" cy="292570"/>
          </a:xfrm>
          <a:custGeom>
            <a:avLst/>
            <a:gdLst/>
            <a:ahLst/>
            <a:cxnLst/>
            <a:rect l="l" t="t" r="r" b="b"/>
            <a:pathLst>
              <a:path w="249605" h="292570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160661" y="3785084"/>
            <a:ext cx="8841781" cy="46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INTEGRIDADE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60661" y="5435583"/>
            <a:ext cx="8841781" cy="46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COLABORAÇÃO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60661" y="8169441"/>
            <a:ext cx="8841781" cy="46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COMPROMISSO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60661" y="6802794"/>
            <a:ext cx="8841781" cy="46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3"/>
              </a:lnSpc>
              <a:spcBef>
                <a:spcPct val="0"/>
              </a:spcBef>
            </a:pPr>
            <a:r>
              <a:rPr lang="en-US" sz="3099" spc="443">
                <a:solidFill>
                  <a:srgbClr val="000000"/>
                </a:solidFill>
                <a:latin typeface="Belgrano"/>
              </a:rPr>
              <a:t>INOVAÇÃO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379539" y="5451898"/>
            <a:ext cx="249605" cy="292570"/>
          </a:xfrm>
          <a:custGeom>
            <a:avLst/>
            <a:gdLst/>
            <a:ahLst/>
            <a:cxnLst/>
            <a:rect l="l" t="t" r="r" b="b"/>
            <a:pathLst>
              <a:path w="249605" h="292570">
                <a:moveTo>
                  <a:pt x="0" y="0"/>
                </a:moveTo>
                <a:lnTo>
                  <a:pt x="249605" y="0"/>
                </a:lnTo>
                <a:lnTo>
                  <a:pt x="249605" y="292569"/>
                </a:lnTo>
                <a:lnTo>
                  <a:pt x="0" y="292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379539" y="6882632"/>
            <a:ext cx="249605" cy="292570"/>
          </a:xfrm>
          <a:custGeom>
            <a:avLst/>
            <a:gdLst/>
            <a:ahLst/>
            <a:cxnLst/>
            <a:rect l="l" t="t" r="r" b="b"/>
            <a:pathLst>
              <a:path w="249605" h="292570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379539" y="8269123"/>
            <a:ext cx="249605" cy="292570"/>
          </a:xfrm>
          <a:custGeom>
            <a:avLst/>
            <a:gdLst/>
            <a:ahLst/>
            <a:cxnLst/>
            <a:rect l="l" t="t" r="r" b="b"/>
            <a:pathLst>
              <a:path w="249605" h="292570">
                <a:moveTo>
                  <a:pt x="0" y="0"/>
                </a:moveTo>
                <a:lnTo>
                  <a:pt x="249605" y="0"/>
                </a:lnTo>
                <a:lnTo>
                  <a:pt x="249605" y="292570"/>
                </a:lnTo>
                <a:lnTo>
                  <a:pt x="0" y="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090993" y="8982341"/>
            <a:ext cx="877796" cy="1028892"/>
          </a:xfrm>
          <a:custGeom>
            <a:avLst/>
            <a:gdLst/>
            <a:ahLst/>
            <a:cxnLst/>
            <a:rect l="l" t="t" r="r" b="b"/>
            <a:pathLst>
              <a:path w="877796" h="1028892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9963" y="-198509"/>
            <a:ext cx="19019194" cy="2761907"/>
          </a:xfrm>
          <a:custGeom>
            <a:avLst/>
            <a:gdLst/>
            <a:ahLst/>
            <a:cxnLst/>
            <a:rect l="l" t="t" r="r" b="b"/>
            <a:pathLst>
              <a:path w="19019194" h="2761907">
                <a:moveTo>
                  <a:pt x="0" y="0"/>
                </a:moveTo>
                <a:lnTo>
                  <a:pt x="19019194" y="0"/>
                </a:lnTo>
                <a:lnTo>
                  <a:pt x="19019194" y="2761908"/>
                </a:lnTo>
                <a:lnTo>
                  <a:pt x="0" y="276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253298" b="-267755"/>
            </a:stretch>
          </a:blipFill>
          <a:ln w="38100" cap="sq">
            <a:solidFill>
              <a:srgbClr val="000000">
                <a:alpha val="29804"/>
              </a:srgbClr>
            </a:solidFill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4881154" y="2181812"/>
            <a:ext cx="8504143" cy="763174"/>
            <a:chOff x="0" y="0"/>
            <a:chExt cx="2239774" cy="201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39774" cy="201000"/>
            </a:xfrm>
            <a:custGeom>
              <a:avLst/>
              <a:gdLst/>
              <a:ahLst/>
              <a:cxnLst/>
              <a:rect l="l" t="t" r="r" b="b"/>
              <a:pathLst>
                <a:path w="2239774" h="201000">
                  <a:moveTo>
                    <a:pt x="46429" y="0"/>
                  </a:moveTo>
                  <a:lnTo>
                    <a:pt x="2193345" y="0"/>
                  </a:lnTo>
                  <a:cubicBezTo>
                    <a:pt x="2205659" y="0"/>
                    <a:pt x="2217469" y="4892"/>
                    <a:pt x="2226176" y="13599"/>
                  </a:cubicBezTo>
                  <a:cubicBezTo>
                    <a:pt x="2234883" y="22306"/>
                    <a:pt x="2239774" y="34115"/>
                    <a:pt x="2239774" y="46429"/>
                  </a:cubicBezTo>
                  <a:lnTo>
                    <a:pt x="2239774" y="154572"/>
                  </a:lnTo>
                  <a:cubicBezTo>
                    <a:pt x="2239774" y="166885"/>
                    <a:pt x="2234883" y="178695"/>
                    <a:pt x="2226176" y="187402"/>
                  </a:cubicBezTo>
                  <a:cubicBezTo>
                    <a:pt x="2217469" y="196109"/>
                    <a:pt x="2205659" y="201000"/>
                    <a:pt x="2193345" y="201000"/>
                  </a:cubicBezTo>
                  <a:lnTo>
                    <a:pt x="46429" y="201000"/>
                  </a:lnTo>
                  <a:cubicBezTo>
                    <a:pt x="34115" y="201000"/>
                    <a:pt x="22306" y="196109"/>
                    <a:pt x="13599" y="187402"/>
                  </a:cubicBezTo>
                  <a:cubicBezTo>
                    <a:pt x="4892" y="178695"/>
                    <a:pt x="0" y="166885"/>
                    <a:pt x="0" y="154572"/>
                  </a:cubicBezTo>
                  <a:lnTo>
                    <a:pt x="0" y="46429"/>
                  </a:lnTo>
                  <a:cubicBezTo>
                    <a:pt x="0" y="34115"/>
                    <a:pt x="4892" y="22306"/>
                    <a:pt x="13599" y="13599"/>
                  </a:cubicBezTo>
                  <a:cubicBezTo>
                    <a:pt x="22306" y="4892"/>
                    <a:pt x="34115" y="0"/>
                    <a:pt x="46429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10101" y="2263361"/>
            <a:ext cx="938938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7"/>
              </a:lnSpc>
            </a:pPr>
            <a:r>
              <a:rPr lang="en-US" sz="3806">
                <a:solidFill>
                  <a:srgbClr val="000000"/>
                </a:solidFill>
                <a:latin typeface="Hagrid Text Bold"/>
              </a:rPr>
              <a:t>TEMOS COMO OBJETIVO PRINCIPAL </a:t>
            </a:r>
          </a:p>
        </p:txBody>
      </p:sp>
      <p:sp>
        <p:nvSpPr>
          <p:cNvPr id="7" name="Freeform 7"/>
          <p:cNvSpPr/>
          <p:nvPr/>
        </p:nvSpPr>
        <p:spPr>
          <a:xfrm>
            <a:off x="15985329" y="-218683"/>
            <a:ext cx="5507805" cy="6838857"/>
          </a:xfrm>
          <a:custGeom>
            <a:avLst/>
            <a:gdLst/>
            <a:ahLst/>
            <a:cxnLst/>
            <a:rect l="l" t="t" r="r" b="b"/>
            <a:pathLst>
              <a:path w="5507805" h="6838857">
                <a:moveTo>
                  <a:pt x="0" y="0"/>
                </a:moveTo>
                <a:lnTo>
                  <a:pt x="5507804" y="0"/>
                </a:lnTo>
                <a:lnTo>
                  <a:pt x="5507804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366273" y="4157958"/>
            <a:ext cx="5507805" cy="6838857"/>
          </a:xfrm>
          <a:custGeom>
            <a:avLst/>
            <a:gdLst/>
            <a:ahLst/>
            <a:cxnLst/>
            <a:rect l="l" t="t" r="r" b="b"/>
            <a:pathLst>
              <a:path w="5507805" h="6838857">
                <a:moveTo>
                  <a:pt x="0" y="0"/>
                </a:moveTo>
                <a:lnTo>
                  <a:pt x="5507805" y="0"/>
                </a:lnTo>
                <a:lnTo>
                  <a:pt x="5507805" y="6838858"/>
                </a:lnTo>
                <a:lnTo>
                  <a:pt x="0" y="6838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007551" y="3689685"/>
            <a:ext cx="4833650" cy="1066800"/>
            <a:chOff x="0" y="0"/>
            <a:chExt cx="1273060" cy="2809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3060" cy="280968"/>
            </a:xfrm>
            <a:custGeom>
              <a:avLst/>
              <a:gdLst/>
              <a:ahLst/>
              <a:cxnLst/>
              <a:rect l="l" t="t" r="r" b="b"/>
              <a:pathLst>
                <a:path w="1273060" h="280968">
                  <a:moveTo>
                    <a:pt x="81685" y="0"/>
                  </a:moveTo>
                  <a:lnTo>
                    <a:pt x="1191375" y="0"/>
                  </a:lnTo>
                  <a:cubicBezTo>
                    <a:pt x="1213039" y="0"/>
                    <a:pt x="1233816" y="8606"/>
                    <a:pt x="1249135" y="23925"/>
                  </a:cubicBezTo>
                  <a:cubicBezTo>
                    <a:pt x="1264454" y="39244"/>
                    <a:pt x="1273060" y="60021"/>
                    <a:pt x="1273060" y="81685"/>
                  </a:cubicBezTo>
                  <a:lnTo>
                    <a:pt x="1273060" y="199283"/>
                  </a:lnTo>
                  <a:cubicBezTo>
                    <a:pt x="1273060" y="244396"/>
                    <a:pt x="1236488" y="280968"/>
                    <a:pt x="1191375" y="280968"/>
                  </a:cubicBezTo>
                  <a:lnTo>
                    <a:pt x="81685" y="280968"/>
                  </a:lnTo>
                  <a:cubicBezTo>
                    <a:pt x="60021" y="280968"/>
                    <a:pt x="39244" y="272362"/>
                    <a:pt x="23925" y="257043"/>
                  </a:cubicBezTo>
                  <a:cubicBezTo>
                    <a:pt x="8606" y="241724"/>
                    <a:pt x="0" y="220947"/>
                    <a:pt x="0" y="199283"/>
                  </a:cubicBezTo>
                  <a:lnTo>
                    <a:pt x="0" y="81685"/>
                  </a:lnTo>
                  <a:cubicBezTo>
                    <a:pt x="0" y="60021"/>
                    <a:pt x="8606" y="39244"/>
                    <a:pt x="23925" y="23925"/>
                  </a:cubicBezTo>
                  <a:cubicBezTo>
                    <a:pt x="39244" y="8606"/>
                    <a:pt x="60021" y="0"/>
                    <a:pt x="81685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42763" y="3723321"/>
            <a:ext cx="5507807" cy="1076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 dirty="0">
                <a:solidFill>
                  <a:srgbClr val="000000"/>
                </a:solidFill>
                <a:latin typeface="Hagrid Text"/>
              </a:rPr>
              <a:t>AUXILIAR A TRANSIÇÃO DE NEGOCIO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12371" y="366713"/>
            <a:ext cx="1086325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49"/>
              </a:lnSpc>
              <a:spcBef>
                <a:spcPct val="0"/>
              </a:spcBef>
            </a:pPr>
            <a:r>
              <a:rPr lang="en-US" sz="8124" spc="1486">
                <a:solidFill>
                  <a:srgbClr val="000000"/>
                </a:solidFill>
                <a:latin typeface="Hagrid Text Bold"/>
              </a:rPr>
              <a:t>INTRODUÇÃO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41986" y="5535780"/>
            <a:ext cx="5220404" cy="1066800"/>
            <a:chOff x="0" y="0"/>
            <a:chExt cx="1374921" cy="2809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74921" cy="280968"/>
            </a:xfrm>
            <a:custGeom>
              <a:avLst/>
              <a:gdLst/>
              <a:ahLst/>
              <a:cxnLst/>
              <a:rect l="l" t="t" r="r" b="b"/>
              <a:pathLst>
                <a:path w="1374921" h="280968">
                  <a:moveTo>
                    <a:pt x="75634" y="0"/>
                  </a:moveTo>
                  <a:lnTo>
                    <a:pt x="1299288" y="0"/>
                  </a:lnTo>
                  <a:cubicBezTo>
                    <a:pt x="1319347" y="0"/>
                    <a:pt x="1338584" y="7969"/>
                    <a:pt x="1352769" y="22153"/>
                  </a:cubicBezTo>
                  <a:cubicBezTo>
                    <a:pt x="1366953" y="36337"/>
                    <a:pt x="1374921" y="55574"/>
                    <a:pt x="1374921" y="75634"/>
                  </a:cubicBezTo>
                  <a:lnTo>
                    <a:pt x="1374921" y="205334"/>
                  </a:lnTo>
                  <a:cubicBezTo>
                    <a:pt x="1374921" y="247106"/>
                    <a:pt x="1341059" y="280968"/>
                    <a:pt x="1299288" y="280968"/>
                  </a:cubicBezTo>
                  <a:lnTo>
                    <a:pt x="75634" y="280968"/>
                  </a:lnTo>
                  <a:cubicBezTo>
                    <a:pt x="33862" y="280968"/>
                    <a:pt x="0" y="247106"/>
                    <a:pt x="0" y="205334"/>
                  </a:cubicBezTo>
                  <a:lnTo>
                    <a:pt x="0" y="75634"/>
                  </a:lnTo>
                  <a:cubicBezTo>
                    <a:pt x="0" y="33862"/>
                    <a:pt x="33862" y="0"/>
                    <a:pt x="7563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141532" y="5526255"/>
            <a:ext cx="634511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 dirty="0">
                <a:solidFill>
                  <a:srgbClr val="000000"/>
                </a:solidFill>
                <a:latin typeface="Hagrid Text"/>
              </a:rPr>
              <a:t> ADAPTAÇÃO AOS NOVOS REQUISITOS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81194" y="4023060"/>
            <a:ext cx="6422478" cy="985542"/>
            <a:chOff x="0" y="0"/>
            <a:chExt cx="1898015" cy="2595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98015" cy="259567"/>
            </a:xfrm>
            <a:custGeom>
              <a:avLst/>
              <a:gdLst/>
              <a:ahLst/>
              <a:cxnLst/>
              <a:rect l="l" t="t" r="r" b="b"/>
              <a:pathLst>
                <a:path w="1898015" h="259567">
                  <a:moveTo>
                    <a:pt x="54789" y="0"/>
                  </a:moveTo>
                  <a:lnTo>
                    <a:pt x="1843226" y="0"/>
                  </a:lnTo>
                  <a:cubicBezTo>
                    <a:pt x="1873485" y="0"/>
                    <a:pt x="1898015" y="24530"/>
                    <a:pt x="1898015" y="54789"/>
                  </a:cubicBezTo>
                  <a:lnTo>
                    <a:pt x="1898015" y="204778"/>
                  </a:lnTo>
                  <a:cubicBezTo>
                    <a:pt x="1898015" y="235037"/>
                    <a:pt x="1873485" y="259567"/>
                    <a:pt x="1843226" y="259567"/>
                  </a:cubicBezTo>
                  <a:lnTo>
                    <a:pt x="54789" y="259567"/>
                  </a:lnTo>
                  <a:cubicBezTo>
                    <a:pt x="40258" y="259567"/>
                    <a:pt x="26322" y="253794"/>
                    <a:pt x="16047" y="243519"/>
                  </a:cubicBezTo>
                  <a:cubicBezTo>
                    <a:pt x="5772" y="233244"/>
                    <a:pt x="0" y="219309"/>
                    <a:pt x="0" y="204778"/>
                  </a:cubicBezTo>
                  <a:lnTo>
                    <a:pt x="0" y="54789"/>
                  </a:lnTo>
                  <a:cubicBezTo>
                    <a:pt x="0" y="40258"/>
                    <a:pt x="5772" y="26322"/>
                    <a:pt x="16047" y="16047"/>
                  </a:cubicBezTo>
                  <a:cubicBezTo>
                    <a:pt x="26322" y="5772"/>
                    <a:pt x="40258" y="0"/>
                    <a:pt x="54789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19287" y="3990082"/>
            <a:ext cx="78002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0"/>
              </a:lnSpc>
            </a:pPr>
            <a:r>
              <a:rPr lang="en-US" sz="3508" dirty="0">
                <a:solidFill>
                  <a:srgbClr val="000000"/>
                </a:solidFill>
                <a:latin typeface="Hagrid Text"/>
              </a:rPr>
              <a:t>REALIZAR UM PLANEJAMENTO ESTRATÉGICO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722561" y="5972175"/>
            <a:ext cx="5614734" cy="1066800"/>
            <a:chOff x="0" y="0"/>
            <a:chExt cx="1478778" cy="28096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78778" cy="280968"/>
            </a:xfrm>
            <a:custGeom>
              <a:avLst/>
              <a:gdLst/>
              <a:ahLst/>
              <a:cxnLst/>
              <a:rect l="l" t="t" r="r" b="b"/>
              <a:pathLst>
                <a:path w="1478778" h="280968">
                  <a:moveTo>
                    <a:pt x="70322" y="0"/>
                  </a:moveTo>
                  <a:lnTo>
                    <a:pt x="1408456" y="0"/>
                  </a:lnTo>
                  <a:cubicBezTo>
                    <a:pt x="1427106" y="0"/>
                    <a:pt x="1444993" y="7409"/>
                    <a:pt x="1458181" y="20597"/>
                  </a:cubicBezTo>
                  <a:cubicBezTo>
                    <a:pt x="1471369" y="33785"/>
                    <a:pt x="1478778" y="51671"/>
                    <a:pt x="1478778" y="70322"/>
                  </a:cubicBezTo>
                  <a:lnTo>
                    <a:pt x="1478778" y="210646"/>
                  </a:lnTo>
                  <a:cubicBezTo>
                    <a:pt x="1478778" y="229297"/>
                    <a:pt x="1471369" y="247183"/>
                    <a:pt x="1458181" y="260371"/>
                  </a:cubicBezTo>
                  <a:cubicBezTo>
                    <a:pt x="1444993" y="273559"/>
                    <a:pt x="1427106" y="280968"/>
                    <a:pt x="1408456" y="280968"/>
                  </a:cubicBezTo>
                  <a:lnTo>
                    <a:pt x="70322" y="280968"/>
                  </a:lnTo>
                  <a:cubicBezTo>
                    <a:pt x="51671" y="280968"/>
                    <a:pt x="33785" y="273559"/>
                    <a:pt x="20597" y="260371"/>
                  </a:cubicBezTo>
                  <a:cubicBezTo>
                    <a:pt x="7409" y="247183"/>
                    <a:pt x="0" y="229297"/>
                    <a:pt x="0" y="210646"/>
                  </a:cubicBezTo>
                  <a:lnTo>
                    <a:pt x="0" y="70322"/>
                  </a:lnTo>
                  <a:cubicBezTo>
                    <a:pt x="0" y="51671"/>
                    <a:pt x="7409" y="33785"/>
                    <a:pt x="20597" y="20597"/>
                  </a:cubicBezTo>
                  <a:cubicBezTo>
                    <a:pt x="33785" y="7409"/>
                    <a:pt x="51671" y="0"/>
                    <a:pt x="70322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04762" y="5962650"/>
            <a:ext cx="665033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506" dirty="0">
                <a:solidFill>
                  <a:srgbClr val="000000"/>
                </a:solidFill>
                <a:latin typeface="Hagrid Text"/>
              </a:rPr>
              <a:t>QUALIDADE DE PRODUTOS E SERVIÇOS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864606" y="7362825"/>
            <a:ext cx="5532761" cy="1066800"/>
            <a:chOff x="0" y="0"/>
            <a:chExt cx="1457188" cy="2809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57188" cy="280968"/>
            </a:xfrm>
            <a:custGeom>
              <a:avLst/>
              <a:gdLst/>
              <a:ahLst/>
              <a:cxnLst/>
              <a:rect l="l" t="t" r="r" b="b"/>
              <a:pathLst>
                <a:path w="1457188" h="280968">
                  <a:moveTo>
                    <a:pt x="71364" y="0"/>
                  </a:moveTo>
                  <a:lnTo>
                    <a:pt x="1385824" y="0"/>
                  </a:lnTo>
                  <a:cubicBezTo>
                    <a:pt x="1404751" y="0"/>
                    <a:pt x="1422903" y="7519"/>
                    <a:pt x="1436286" y="20902"/>
                  </a:cubicBezTo>
                  <a:cubicBezTo>
                    <a:pt x="1449669" y="34285"/>
                    <a:pt x="1457188" y="52437"/>
                    <a:pt x="1457188" y="71364"/>
                  </a:cubicBezTo>
                  <a:lnTo>
                    <a:pt x="1457188" y="209604"/>
                  </a:lnTo>
                  <a:cubicBezTo>
                    <a:pt x="1457188" y="228531"/>
                    <a:pt x="1449669" y="246683"/>
                    <a:pt x="1436286" y="260066"/>
                  </a:cubicBezTo>
                  <a:cubicBezTo>
                    <a:pt x="1422903" y="273449"/>
                    <a:pt x="1404751" y="280968"/>
                    <a:pt x="1385824" y="280968"/>
                  </a:cubicBezTo>
                  <a:lnTo>
                    <a:pt x="71364" y="280968"/>
                  </a:lnTo>
                  <a:cubicBezTo>
                    <a:pt x="52437" y="280968"/>
                    <a:pt x="34285" y="273449"/>
                    <a:pt x="20902" y="260066"/>
                  </a:cubicBezTo>
                  <a:cubicBezTo>
                    <a:pt x="7519" y="246683"/>
                    <a:pt x="0" y="228531"/>
                    <a:pt x="0" y="209604"/>
                  </a:cubicBezTo>
                  <a:lnTo>
                    <a:pt x="0" y="71364"/>
                  </a:lnTo>
                  <a:cubicBezTo>
                    <a:pt x="0" y="52437"/>
                    <a:pt x="7519" y="34285"/>
                    <a:pt x="20902" y="20902"/>
                  </a:cubicBezTo>
                  <a:cubicBezTo>
                    <a:pt x="34285" y="7519"/>
                    <a:pt x="52437" y="0"/>
                    <a:pt x="7136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419747" y="7353300"/>
            <a:ext cx="642247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sz="3548" dirty="0">
                <a:solidFill>
                  <a:srgbClr val="000000"/>
                </a:solidFill>
                <a:latin typeface="Hagrid Text"/>
              </a:rPr>
              <a:t>TRABALHAR DE MANEIRA EFICIENTE E EFICAZ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726054" y="8191500"/>
            <a:ext cx="5532761" cy="1066800"/>
            <a:chOff x="0" y="0"/>
            <a:chExt cx="1457188" cy="28096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57188" cy="280968"/>
            </a:xfrm>
            <a:custGeom>
              <a:avLst/>
              <a:gdLst/>
              <a:ahLst/>
              <a:cxnLst/>
              <a:rect l="l" t="t" r="r" b="b"/>
              <a:pathLst>
                <a:path w="1457188" h="280968">
                  <a:moveTo>
                    <a:pt x="71364" y="0"/>
                  </a:moveTo>
                  <a:lnTo>
                    <a:pt x="1385824" y="0"/>
                  </a:lnTo>
                  <a:cubicBezTo>
                    <a:pt x="1404751" y="0"/>
                    <a:pt x="1422903" y="7519"/>
                    <a:pt x="1436286" y="20902"/>
                  </a:cubicBezTo>
                  <a:cubicBezTo>
                    <a:pt x="1449669" y="34285"/>
                    <a:pt x="1457188" y="52437"/>
                    <a:pt x="1457188" y="71364"/>
                  </a:cubicBezTo>
                  <a:lnTo>
                    <a:pt x="1457188" y="209604"/>
                  </a:lnTo>
                  <a:cubicBezTo>
                    <a:pt x="1457188" y="228531"/>
                    <a:pt x="1449669" y="246683"/>
                    <a:pt x="1436286" y="260066"/>
                  </a:cubicBezTo>
                  <a:cubicBezTo>
                    <a:pt x="1422903" y="273449"/>
                    <a:pt x="1404751" y="280968"/>
                    <a:pt x="1385824" y="280968"/>
                  </a:cubicBezTo>
                  <a:lnTo>
                    <a:pt x="71364" y="280968"/>
                  </a:lnTo>
                  <a:cubicBezTo>
                    <a:pt x="52437" y="280968"/>
                    <a:pt x="34285" y="273449"/>
                    <a:pt x="20902" y="260066"/>
                  </a:cubicBezTo>
                  <a:cubicBezTo>
                    <a:pt x="7519" y="246683"/>
                    <a:pt x="0" y="228531"/>
                    <a:pt x="0" y="209604"/>
                  </a:cubicBezTo>
                  <a:lnTo>
                    <a:pt x="0" y="71364"/>
                  </a:lnTo>
                  <a:cubicBezTo>
                    <a:pt x="0" y="52437"/>
                    <a:pt x="7519" y="34285"/>
                    <a:pt x="20902" y="20902"/>
                  </a:cubicBezTo>
                  <a:cubicBezTo>
                    <a:pt x="34285" y="7519"/>
                    <a:pt x="52437" y="0"/>
                    <a:pt x="7136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281195" y="8181975"/>
            <a:ext cx="642247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sz="3548" dirty="0">
                <a:solidFill>
                  <a:srgbClr val="000000"/>
                </a:solidFill>
                <a:latin typeface="Hagrid Text"/>
              </a:rPr>
              <a:t>VISAR AS NECESSIDADES DOS CLIENTES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7F8CBA38-CB16-C3D4-FBCC-1F50732BFE1E}"/>
              </a:ext>
            </a:extLst>
          </p:cNvPr>
          <p:cNvSpPr/>
          <p:nvPr/>
        </p:nvSpPr>
        <p:spPr>
          <a:xfrm rot="7670172">
            <a:off x="15762313" y="8028539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296710">
            <a:off x="4332943" y="-725294"/>
            <a:ext cx="12312711" cy="12343570"/>
          </a:xfrm>
          <a:custGeom>
            <a:avLst/>
            <a:gdLst/>
            <a:ahLst/>
            <a:cxnLst/>
            <a:rect l="l" t="t" r="r" b="b"/>
            <a:pathLst>
              <a:path w="12312711" h="12343570">
                <a:moveTo>
                  <a:pt x="0" y="0"/>
                </a:moveTo>
                <a:lnTo>
                  <a:pt x="12312711" y="0"/>
                </a:lnTo>
                <a:lnTo>
                  <a:pt x="12312711" y="12343570"/>
                </a:lnTo>
                <a:lnTo>
                  <a:pt x="0" y="1234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40203">
            <a:off x="4746187" y="-491428"/>
            <a:ext cx="12349957" cy="12380910"/>
          </a:xfrm>
          <a:custGeom>
            <a:avLst/>
            <a:gdLst/>
            <a:ahLst/>
            <a:cxnLst/>
            <a:rect l="l" t="t" r="r" b="b"/>
            <a:pathLst>
              <a:path w="12349957" h="12380910">
                <a:moveTo>
                  <a:pt x="0" y="0"/>
                </a:moveTo>
                <a:lnTo>
                  <a:pt x="12349957" y="0"/>
                </a:lnTo>
                <a:lnTo>
                  <a:pt x="12349957" y="12380909"/>
                </a:lnTo>
                <a:lnTo>
                  <a:pt x="0" y="123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39174">
            <a:off x="4182889" y="-1087756"/>
            <a:ext cx="12162903" cy="12193387"/>
          </a:xfrm>
          <a:custGeom>
            <a:avLst/>
            <a:gdLst/>
            <a:ahLst/>
            <a:cxnLst/>
            <a:rect l="l" t="t" r="r" b="b"/>
            <a:pathLst>
              <a:path w="12162903" h="12193387">
                <a:moveTo>
                  <a:pt x="0" y="0"/>
                </a:moveTo>
                <a:lnTo>
                  <a:pt x="12162904" y="0"/>
                </a:lnTo>
                <a:lnTo>
                  <a:pt x="12162904" y="12193387"/>
                </a:lnTo>
                <a:lnTo>
                  <a:pt x="0" y="12193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933030" y="2178934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933030" y="3152301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933030" y="5714990"/>
            <a:ext cx="771999" cy="7719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933030" y="4236939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933030" y="8125762"/>
            <a:ext cx="771999" cy="77199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803111" y="2273514"/>
            <a:ext cx="6676778" cy="56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6"/>
              </a:lnSpc>
            </a:pPr>
            <a:r>
              <a:rPr lang="en-US" sz="3779" dirty="0">
                <a:solidFill>
                  <a:srgbClr val="000000"/>
                </a:solidFill>
                <a:latin typeface="Hagrid Light"/>
              </a:rPr>
              <a:t>Pesquisa de mercado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455281" y="8672177"/>
            <a:ext cx="3229646" cy="3229646"/>
          </a:xfrm>
          <a:custGeom>
            <a:avLst/>
            <a:gdLst/>
            <a:ahLst/>
            <a:cxnLst/>
            <a:rect l="l" t="t" r="r" b="b"/>
            <a:pathLst>
              <a:path w="3229646" h="3229646">
                <a:moveTo>
                  <a:pt x="0" y="0"/>
                </a:moveTo>
                <a:lnTo>
                  <a:pt x="3229646" y="0"/>
                </a:lnTo>
                <a:lnTo>
                  <a:pt x="3229646" y="3229646"/>
                </a:lnTo>
                <a:lnTo>
                  <a:pt x="0" y="3229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131790" y="2255139"/>
            <a:ext cx="259610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52"/>
              </a:lnSpc>
            </a:pPr>
            <a:r>
              <a:rPr lang="en-US" sz="3600" dirty="0">
                <a:solidFill>
                  <a:srgbClr val="FFFFFF"/>
                </a:solidFill>
                <a:latin typeface="Hagrid Light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03111" y="3274639"/>
            <a:ext cx="7322748" cy="581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60"/>
              </a:lnSpc>
            </a:pPr>
            <a:r>
              <a:rPr lang="en-US" sz="3779" dirty="0">
                <a:solidFill>
                  <a:srgbClr val="000000"/>
                </a:solidFill>
                <a:latin typeface="Hagrid Light"/>
              </a:rPr>
              <a:t>Analisar menu adequado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80397" y="3169539"/>
            <a:ext cx="277265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Hagrid Light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03111" y="5699026"/>
            <a:ext cx="7322748" cy="115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60"/>
              </a:lnSpc>
            </a:pPr>
            <a:r>
              <a:rPr lang="en-US" sz="3779" dirty="0">
                <a:solidFill>
                  <a:srgbClr val="000000"/>
                </a:solidFill>
                <a:latin typeface="Hagrid Light"/>
              </a:rPr>
              <a:t>Uma conta na plataforma YouTube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70030" y="5684139"/>
            <a:ext cx="297570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Hagrid Light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03111" y="4293890"/>
            <a:ext cx="6279130" cy="115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Novo imóvel para criação de layout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45436" y="4312539"/>
            <a:ext cx="347186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Hagrid Light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03111" y="7163462"/>
            <a:ext cx="6676778" cy="581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Novos fornecedores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70244" y="8105806"/>
            <a:ext cx="297570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agrid Light"/>
              </a:rPr>
              <a:t>6</a:t>
            </a:r>
          </a:p>
        </p:txBody>
      </p:sp>
      <p:sp>
        <p:nvSpPr>
          <p:cNvPr id="26" name="Freeform 26"/>
          <p:cNvSpPr/>
          <p:nvPr/>
        </p:nvSpPr>
        <p:spPr>
          <a:xfrm rot="4199473">
            <a:off x="15959667" y="-347054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1087020" y="1710346"/>
            <a:ext cx="7315200" cy="1997849"/>
          </a:xfrm>
          <a:custGeom>
            <a:avLst/>
            <a:gdLst/>
            <a:ahLst/>
            <a:cxnLst/>
            <a:rect l="l" t="t" r="r" b="b"/>
            <a:pathLst>
              <a:path w="7315200" h="1997849">
                <a:moveTo>
                  <a:pt x="0" y="0"/>
                </a:moveTo>
                <a:lnTo>
                  <a:pt x="7315200" y="0"/>
                </a:lnTo>
                <a:lnTo>
                  <a:pt x="7315200" y="1997848"/>
                </a:lnTo>
                <a:lnTo>
                  <a:pt x="0" y="19978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2573491" y="7200900"/>
            <a:ext cx="6200384" cy="4114800"/>
          </a:xfrm>
          <a:custGeom>
            <a:avLst/>
            <a:gdLst/>
            <a:ahLst/>
            <a:cxnLst/>
            <a:rect l="l" t="t" r="r" b="b"/>
            <a:pathLst>
              <a:path w="6200384" h="4114800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4199473">
            <a:off x="-1299633" y="6965802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2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888749" y="2159884"/>
            <a:ext cx="414181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Hagrid"/>
              </a:rPr>
              <a:t>Desafios</a:t>
            </a:r>
            <a:endParaRPr lang="en-US" sz="5000" dirty="0">
              <a:solidFill>
                <a:srgbClr val="000000"/>
              </a:solidFill>
              <a:latin typeface="Hagrid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6933030" y="7068013"/>
            <a:ext cx="771999" cy="771999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4F87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7170244" y="7048057"/>
            <a:ext cx="297570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Hagrid Light"/>
              </a:rPr>
              <a:t>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803111" y="8125762"/>
            <a:ext cx="6676778" cy="115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60"/>
              </a:lnSpc>
            </a:pPr>
            <a:r>
              <a:rPr lang="en-US" sz="3779">
                <a:solidFill>
                  <a:srgbClr val="000000"/>
                </a:solidFill>
                <a:latin typeface="Hagrid Light"/>
              </a:rPr>
              <a:t>Parcerias para a realização de delivery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44591">
            <a:off x="13700275" y="-3591366"/>
            <a:ext cx="6618601" cy="7182731"/>
          </a:xfrm>
          <a:custGeom>
            <a:avLst/>
            <a:gdLst/>
            <a:ahLst/>
            <a:cxnLst/>
            <a:rect l="l" t="t" r="r" b="b"/>
            <a:pathLst>
              <a:path w="6618601" h="7182731">
                <a:moveTo>
                  <a:pt x="0" y="0"/>
                </a:moveTo>
                <a:lnTo>
                  <a:pt x="6618600" y="0"/>
                </a:lnTo>
                <a:lnTo>
                  <a:pt x="6618600" y="7182732"/>
                </a:lnTo>
                <a:lnTo>
                  <a:pt x="0" y="718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1525" y="2916059"/>
            <a:ext cx="16744950" cy="377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54"/>
              </a:lnSpc>
              <a:spcBef>
                <a:spcPct val="0"/>
              </a:spcBef>
            </a:pPr>
            <a:r>
              <a:rPr lang="en-US" sz="21467" u="none">
                <a:solidFill>
                  <a:srgbClr val="000000"/>
                </a:solidFill>
                <a:latin typeface="Hagrid Medium"/>
              </a:rPr>
              <a:t>Obrigado!</a:t>
            </a:r>
          </a:p>
        </p:txBody>
      </p:sp>
      <p:sp>
        <p:nvSpPr>
          <p:cNvPr id="4" name="Freeform 4"/>
          <p:cNvSpPr/>
          <p:nvPr/>
        </p:nvSpPr>
        <p:spPr>
          <a:xfrm rot="-5912699">
            <a:off x="-858563" y="5669350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88332">
            <a:off x="-1299633" y="-1028700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670172">
            <a:off x="14681242" y="7200900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912699">
            <a:off x="-1339223" y="6298832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100"/>
                </a:lnTo>
                <a:lnTo>
                  <a:pt x="0" y="4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179</Words>
  <Application>Microsoft Office PowerPoint</Application>
  <PresentationFormat>Personalizar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7" baseType="lpstr">
      <vt:lpstr>Calibri</vt:lpstr>
      <vt:lpstr>Hagrid Light</vt:lpstr>
      <vt:lpstr>Playfair Display Bold Italics</vt:lpstr>
      <vt:lpstr>Hagrid Text Bold</vt:lpstr>
      <vt:lpstr>Arial</vt:lpstr>
      <vt:lpstr>Hagrid</vt:lpstr>
      <vt:lpstr>Hagrid Text</vt:lpstr>
      <vt:lpstr>Hagrid Medium</vt:lpstr>
      <vt:lpstr>Belgrano</vt:lpstr>
      <vt:lpstr>Hammersmith One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A</dc:title>
  <dc:creator>André Luiz</dc:creator>
  <cp:lastModifiedBy>ANDRE LUIZ RIBEIRO ANTUNES</cp:lastModifiedBy>
  <cp:revision>6</cp:revision>
  <dcterms:created xsi:type="dcterms:W3CDTF">2006-08-16T00:00:00Z</dcterms:created>
  <dcterms:modified xsi:type="dcterms:W3CDTF">2024-02-24T01:33:35Z</dcterms:modified>
  <dc:identifier>DAFujqR5gzU</dc:identifier>
</cp:coreProperties>
</file>